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Default Extension="gif" ContentType="image/gif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277" r:id="rId3"/>
    <p:sldId id="271" r:id="rId4"/>
    <p:sldId id="272" r:id="rId5"/>
    <p:sldId id="264" r:id="rId6"/>
    <p:sldId id="265" r:id="rId7"/>
    <p:sldId id="278" r:id="rId8"/>
    <p:sldId id="279" r:id="rId9"/>
    <p:sldId id="280" r:id="rId10"/>
    <p:sldId id="281" r:id="rId11"/>
    <p:sldId id="282" r:id="rId12"/>
    <p:sldId id="270" r:id="rId13"/>
    <p:sldId id="273" r:id="rId14"/>
    <p:sldId id="274" r:id="rId15"/>
    <p:sldId id="275" r:id="rId16"/>
    <p:sldId id="276" r:id="rId17"/>
    <p:sldId id="258" r:id="rId18"/>
    <p:sldId id="260" r:id="rId19"/>
    <p:sldId id="259" r:id="rId20"/>
    <p:sldId id="262" r:id="rId21"/>
    <p:sldId id="261" r:id="rId22"/>
    <p:sldId id="263" r:id="rId23"/>
    <p:sldId id="266" r:id="rId24"/>
    <p:sldId id="267" r:id="rId25"/>
    <p:sldId id="268" r:id="rId26"/>
    <p:sldId id="26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30" autoAdjust="0"/>
  </p:normalViewPr>
  <p:slideViewPr>
    <p:cSldViewPr>
      <p:cViewPr varScale="1">
        <p:scale>
          <a:sx n="82" d="100"/>
          <a:sy n="82" d="100"/>
        </p:scale>
        <p:origin x="-4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F90C11A-E17E-4DAF-8DF1-E800EBC883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7D332-9DCF-4277-8125-2E34531A7C58}" type="slidenum">
              <a:rPr lang="en-US"/>
              <a:pPr/>
              <a:t>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BE671-438F-4BDE-8A0B-48B657E5A635}" type="slidenum">
              <a:rPr lang="en-US"/>
              <a:pPr/>
              <a:t>23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BD585-6C4D-4668-AC8A-65533FA9AD41}" type="slidenum">
              <a:rPr lang="en-US"/>
              <a:pPr/>
              <a:t>24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CEFE8-F4C5-4779-BB5A-A91320FD3F13}" type="slidenum">
              <a:rPr lang="en-US"/>
              <a:pPr/>
              <a:t>25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EA51F-E304-49D2-A1F1-F6183B7E1508}" type="slidenum">
              <a:rPr lang="en-US"/>
              <a:pPr/>
              <a:t>26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E0450-970E-408A-86F3-D453F2FAF680}" type="slidenum">
              <a:rPr lang="en-US"/>
              <a:pPr/>
              <a:t>5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3DC06-FB2A-43DE-8E1D-3D0113A33C60}" type="slidenum">
              <a:rPr lang="en-US"/>
              <a:pPr/>
              <a:t>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61C31-354D-4654-B2B9-C44D4726254F}" type="slidenum">
              <a:rPr lang="en-US"/>
              <a:pPr/>
              <a:t>17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1CC8A-C2A4-4327-8F55-EDA5B18C5DA0}" type="slidenum">
              <a:rPr lang="en-US"/>
              <a:pPr/>
              <a:t>18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33258-1299-45C5-8D8F-760285E5BFC1}" type="slidenum">
              <a:rPr lang="en-US"/>
              <a:pPr/>
              <a:t>19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0F669-8467-4504-8B5E-260C4A86FFC9}" type="slidenum">
              <a:rPr lang="en-US"/>
              <a:pPr/>
              <a:t>20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9E486-6A9B-4C10-9BB5-A59FD24DB8B8}" type="slidenum">
              <a:rPr lang="en-US"/>
              <a:pPr/>
              <a:t>21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EFA20-32F2-4F98-83FF-6650B80F453D}" type="slidenum">
              <a:rPr lang="en-US"/>
              <a:pPr/>
              <a:t>22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6148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3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CB6EB7-0242-4471-8C65-46012F910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B08A6-1856-45F9-B272-A5E729CD2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E5008-E468-462A-9EC8-9E1B1808F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9FAD-BAA6-4E63-9576-6FF7B68200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B3AD8-D66C-48E5-A65D-278C5B0CC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7116C-2604-4CAB-A4DE-9E9014CA3E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60A5-B190-4F5D-A311-6D68979D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9C1B5-0E22-432A-89C3-E842FACAC4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DE573-0C85-4214-A45E-3D042291D6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207EA-C100-4B0A-8CF2-6B6A3E9AC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6E2CB-F2FD-447B-9406-B246197B9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512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8DFE9E2-0876-4AAC-9EB2-7A7D2C2B4F3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anim.com/physiology/Endocytosis%20and%20Exocytosis/Endocytosis%20and%20Exocytosis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http://faculty.ccbcmd.edu/courses/bio141/lecguide/unit1/prostruct/isotonic_flash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notesSlide" Target="../notesSlides/notesSlide10.xml"/><Relationship Id="rId2" Type="http://schemas.openxmlformats.org/officeDocument/2006/relationships/audio" Target="../media/audio1.wav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image" Target="../media/image21.jpeg"/><Relationship Id="rId4" Type="http://schemas.openxmlformats.org/officeDocument/2006/relationships/audio" Target="../media/audio3.wav"/><Relationship Id="rId9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hyperlink" Target="http://highered.mcgraw-hill.com/sites/0072495855/student_view0/chapter2/animation__how_diffusion_works.html" TargetMode="External"/><Relationship Id="rId5" Type="http://schemas.openxmlformats.org/officeDocument/2006/relationships/hyperlink" Target="http://www.northland.cc.mn.us/biology/Biology1111/animations/transport1.html" TargetMode="External"/><Relationship Id="rId4" Type="http://schemas.openxmlformats.org/officeDocument/2006/relationships/hyperlink" Target="http://zoology.okstate.edu/zoo_lrc/biol1114/tutorials/Flash/Osmosis_Animation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glencoe.com/sites/common_assets/science/virtual_labs/LS03/LS03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www.indiana.edu/~phys215/lecture/lecnotes/lecgraphics/diffusion.gif" TargetMode="External"/><Relationship Id="rId5" Type="http://schemas.openxmlformats.org/officeDocument/2006/relationships/hyperlink" Target="http://www.biosci.ohiou.edu/introbioslab/Bios170/diffusion/Diffusion.html" TargetMode="External"/><Relationship Id="rId4" Type="http://schemas.openxmlformats.org/officeDocument/2006/relationships/hyperlink" Target="http://highered.mcgraw-hill.com/sites/0072495855/student_view0/chapter2/animation__how_diffusion_work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://faculty.ccbcmd.edu/courses/bio141/lecguide/unit1/prostruct/uniiporter_flash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219200"/>
            <a:ext cx="7086600" cy="1431925"/>
          </a:xfrm>
        </p:spPr>
        <p:txBody>
          <a:bodyPr/>
          <a:lstStyle/>
          <a:p>
            <a:r>
              <a:rPr lang="en-US" sz="5400" u="sng"/>
              <a:t>Cell Processes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772400" cy="2209800"/>
          </a:xfrm>
        </p:spPr>
        <p:txBody>
          <a:bodyPr/>
          <a:lstStyle/>
          <a:p>
            <a:r>
              <a:rPr lang="en-US" sz="3600" b="1"/>
              <a:t>The CELL must undergo certain processes in order to ensure the survival of the organism as a whole.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1510_41927_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487" y="457199"/>
            <a:ext cx="8178913" cy="576357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457200" y="4572000"/>
            <a:ext cx="2667000" cy="1066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Endocytosis &amp; Exocytosis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438400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Animation</a:t>
            </a: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510_33720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77" y="304800"/>
            <a:ext cx="8054324" cy="63301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510_35803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7898295" cy="56769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3352800"/>
            <a:ext cx="30261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Isotonic 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solutions</a:t>
            </a:r>
            <a:r>
              <a:rPr lang="en-US" dirty="0" smtClean="0">
                <a:solidFill>
                  <a:schemeClr val="bg1"/>
                </a:solidFill>
              </a:rPr>
              <a:t> animation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Click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3810000"/>
            <a:ext cx="22098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10800000">
            <a:off x="4953000" y="3675206"/>
            <a:ext cx="375419" cy="21099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1510_40120_11.pn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486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28" name="Picture 4" descr="1510_40120_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204038" cy="603766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838200" y="2971800"/>
            <a:ext cx="2438400" cy="609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teach.beaverton.k12.or.us/~karen_nelson/F00019DC1/S0EBC7DAD-0EBC7DAD.8/1510_40212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8136233" cy="58594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PLASYMOLOSIS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4953000" cy="4114800"/>
          </a:xfrm>
        </p:spPr>
        <p:txBody>
          <a:bodyPr/>
          <a:lstStyle/>
          <a:p>
            <a:r>
              <a:rPr lang="en-US" sz="2000" dirty="0"/>
              <a:t>The shrinking of the cytoplasm of a cell due to diffusion of water out of the cell into a hypertonic solution (high salt concentrations).</a:t>
            </a:r>
            <a:endParaRPr lang="en-US" sz="2000" dirty="0" smtClean="0"/>
          </a:p>
          <a:p>
            <a:r>
              <a:rPr lang="en-US" sz="2000" dirty="0"/>
              <a:t>Cell membrane pulls away from cell wall.</a:t>
            </a:r>
            <a:endParaRPr lang="en-US" sz="2000" dirty="0" smtClean="0"/>
          </a:p>
          <a:p>
            <a:r>
              <a:rPr lang="en-US" sz="2000" dirty="0"/>
              <a:t>Water regulation is one of the main jobs of the central vacuole in plants. It expands and shrinks as water diffuses into and out of a plant cell. Losing water from inside a plant cell causes the cell to shrink.  This reduces the pressure against the cell wall </a:t>
            </a:r>
            <a:r>
              <a:rPr lang="en-US" sz="1800" dirty="0"/>
              <a:t>and cause the plant to wilt. 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54274" name="Picture 2" descr="http://ts2.mm.bing.net/th?id=I4767087848522689&amp;pid=1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1" y="4067006"/>
            <a:ext cx="2133600" cy="2638594"/>
          </a:xfrm>
          <a:prstGeom prst="rect">
            <a:avLst/>
          </a:prstGeom>
          <a:noFill/>
        </p:spPr>
      </p:pic>
      <p:pic>
        <p:nvPicPr>
          <p:cNvPr id="54276" name="Picture 4" descr="http://ts4.mm.bing.net/th?id=I4564945221321591&amp;pid=1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828800"/>
            <a:ext cx="2514600" cy="16287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762000"/>
          </a:xfrm>
        </p:spPr>
        <p:txBody>
          <a:bodyPr/>
          <a:lstStyle/>
          <a:p>
            <a:r>
              <a:rPr lang="en-US"/>
              <a:t>Photosynthesis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4876800"/>
          </a:xfrm>
        </p:spPr>
        <p:txBody>
          <a:bodyPr/>
          <a:lstStyle/>
          <a:p>
            <a:r>
              <a:rPr lang="en-US" b="1"/>
              <a:t>Plants use light energy (sunlight) to combine carbon dioxide (CO</a:t>
            </a:r>
            <a:r>
              <a:rPr lang="en-US" b="1" baseline="-25000"/>
              <a:t>2</a:t>
            </a:r>
            <a:r>
              <a:rPr lang="en-US" b="1"/>
              <a:t>) and water (H</a:t>
            </a:r>
            <a:r>
              <a:rPr lang="en-US" b="1" baseline="-25000"/>
              <a:t>2</a:t>
            </a:r>
            <a:r>
              <a:rPr lang="en-US" b="1"/>
              <a:t>O) to make simple sugars (C</a:t>
            </a:r>
            <a:r>
              <a:rPr lang="en-US" b="1" baseline="-25000"/>
              <a:t>6</a:t>
            </a:r>
            <a:r>
              <a:rPr lang="en-US" b="1"/>
              <a:t>H</a:t>
            </a:r>
            <a:r>
              <a:rPr lang="en-US" b="1" baseline="-25000"/>
              <a:t>12</a:t>
            </a:r>
            <a:r>
              <a:rPr lang="en-US" b="1"/>
              <a:t>O</a:t>
            </a:r>
            <a:r>
              <a:rPr lang="en-US" b="1" baseline="-25000"/>
              <a:t>6</a:t>
            </a:r>
            <a:r>
              <a:rPr lang="en-US" b="1"/>
              <a:t>)</a:t>
            </a:r>
          </a:p>
        </p:txBody>
      </p:sp>
      <p:pic>
        <p:nvPicPr>
          <p:cNvPr id="7174" name="Picture 6" descr="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572000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MCj041246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895600"/>
            <a:ext cx="2141538" cy="21034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8229600" cy="1143000"/>
          </a:xfrm>
        </p:spPr>
        <p:txBody>
          <a:bodyPr/>
          <a:lstStyle/>
          <a:p>
            <a:r>
              <a:rPr lang="en-US" sz="4000"/>
              <a:t>Why is this important to us?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8229600" cy="2362200"/>
          </a:xfrm>
        </p:spPr>
        <p:txBody>
          <a:bodyPr/>
          <a:lstStyle/>
          <a:p>
            <a:r>
              <a:rPr lang="en-US" sz="3400" b="1"/>
              <a:t>We cannot make our own food (glucose or energy) we must get our food from plants.</a:t>
            </a:r>
          </a:p>
          <a:p>
            <a:r>
              <a:rPr lang="en-US" sz="3400" b="1"/>
              <a:t>Plants are the first step in the food chain.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do plants do with sunlight?  They photosynthesize it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Passive Transport</a:t>
            </a:r>
            <a:endParaRPr lang="en-US" dirty="0"/>
          </a:p>
        </p:txBody>
      </p:sp>
      <p:pic>
        <p:nvPicPr>
          <p:cNvPr id="55298" name="Picture 2" descr="http://teach.beaverton.k12.or.us/~karen_nelson/F00019DC1/S0EBC7DAD-0EBC7DAD.13/1510_41046_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7633693" cy="4038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en-US"/>
              <a:t>What is all this “food” (better known as glucose) used for?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r>
              <a:rPr lang="en-US"/>
              <a:t>It can be used by the plant to make energy in the mitochondria</a:t>
            </a:r>
          </a:p>
          <a:p>
            <a:r>
              <a:rPr lang="en-US"/>
              <a:t>It can be stored by the plants in vacuoles</a:t>
            </a:r>
          </a:p>
          <a:p>
            <a:r>
              <a:rPr lang="en-US"/>
              <a:t>It can be eaten by a consumer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1431925"/>
          </a:xfrm>
        </p:spPr>
        <p:txBody>
          <a:bodyPr/>
          <a:lstStyle/>
          <a:p>
            <a:r>
              <a:rPr lang="en-US"/>
              <a:t>What happens during photosynthesis?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32038"/>
            <a:ext cx="5562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b="1">
                <a:latin typeface="Arial Narrow" pitchFamily="34" charset="0"/>
              </a:rPr>
              <a:t>Chloroplasts in plant cells capture light energy and use that energy to make glucose or “food”</a:t>
            </a:r>
          </a:p>
          <a:p>
            <a:pPr>
              <a:lnSpc>
                <a:spcPct val="90000"/>
              </a:lnSpc>
            </a:pPr>
            <a:r>
              <a:rPr lang="en-US" sz="3400" b="1">
                <a:latin typeface="Arial Narrow" pitchFamily="34" charset="0"/>
              </a:rPr>
              <a:t>Oxygen gas is also released as a by-product in this reaction</a:t>
            </a:r>
          </a:p>
        </p:txBody>
      </p:sp>
      <p:pic>
        <p:nvPicPr>
          <p:cNvPr id="10244" name="Picture 4" descr="chloroplast_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133600"/>
            <a:ext cx="2743200" cy="3810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 descr="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33400"/>
            <a:ext cx="7924800" cy="4987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62000" y="6858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676400" y="533400"/>
            <a:ext cx="5410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chemeClr val="bg1"/>
                </a:solidFill>
              </a:rPr>
              <a:t>Photosynthesis</a:t>
            </a:r>
          </a:p>
        </p:txBody>
      </p:sp>
      <p:pic>
        <p:nvPicPr>
          <p:cNvPr id="20487" name="Picture 7" descr="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105400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Respiration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ALL organisms break down simple sugars (C</a:t>
            </a:r>
            <a:r>
              <a:rPr lang="en-US" b="1" baseline="-25000"/>
              <a:t>6</a:t>
            </a:r>
            <a:r>
              <a:rPr lang="en-US" b="1"/>
              <a:t>H</a:t>
            </a:r>
            <a:r>
              <a:rPr lang="en-US" b="1" baseline="-25000"/>
              <a:t>12</a:t>
            </a:r>
            <a:r>
              <a:rPr lang="en-US" b="1"/>
              <a:t>O</a:t>
            </a:r>
            <a:r>
              <a:rPr lang="en-US" b="1" baseline="-25000"/>
              <a:t>6</a:t>
            </a:r>
            <a:r>
              <a:rPr lang="en-US" b="1"/>
              <a:t>) for the energy they contain</a:t>
            </a:r>
          </a:p>
        </p:txBody>
      </p:sp>
      <p:pic>
        <p:nvPicPr>
          <p:cNvPr id="26628" name="Picture 4" descr="MCj0382610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581400"/>
            <a:ext cx="2571750" cy="2743200"/>
          </a:xfrm>
          <a:prstGeom prst="rect">
            <a:avLst/>
          </a:prstGeom>
          <a:noFill/>
        </p:spPr>
      </p:pic>
      <p:pic>
        <p:nvPicPr>
          <p:cNvPr id="26629" name="Picture 5" descr="MCNA00037_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3581400"/>
            <a:ext cx="1284288" cy="2667000"/>
          </a:xfrm>
          <a:prstGeom prst="rect">
            <a:avLst/>
          </a:prstGeom>
          <a:noFill/>
        </p:spPr>
      </p:pic>
      <p:pic>
        <p:nvPicPr>
          <p:cNvPr id="26630" name="Picture 6" descr="MPj0423100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3429000"/>
            <a:ext cx="4267200" cy="2940050"/>
          </a:xfrm>
          <a:prstGeom prst="rect">
            <a:avLst/>
          </a:prstGeom>
          <a:noFill/>
        </p:spPr>
      </p:pic>
      <p:pic>
        <p:nvPicPr>
          <p:cNvPr id="2663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0746810000[1]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4200" y="6248400"/>
            <a:ext cx="304800" cy="304800"/>
          </a:xfrm>
          <a:prstGeom prst="rect">
            <a:avLst/>
          </a:prstGeom>
          <a:noFill/>
        </p:spPr>
      </p:pic>
      <p:pic>
        <p:nvPicPr>
          <p:cNvPr id="2663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3" name="MSSN00219A0000[1]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6248400"/>
            <a:ext cx="304800" cy="304800"/>
          </a:xfrm>
          <a:prstGeom prst="rect">
            <a:avLst/>
          </a:prstGeom>
          <a:noFill/>
        </p:spPr>
      </p:pic>
      <p:pic>
        <p:nvPicPr>
          <p:cNvPr id="2663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4" name="MSSN00220A0000[1]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7200" y="6553200"/>
            <a:ext cx="304800" cy="304800"/>
          </a:xfrm>
          <a:prstGeom prst="rect">
            <a:avLst/>
          </a:prstGeom>
          <a:noFill/>
        </p:spPr>
      </p:pic>
      <p:pic>
        <p:nvPicPr>
          <p:cNvPr id="2663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5" name="MSj00748620000[1]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63246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072" fill="hold"/>
                                        <p:tgtEl>
                                          <p:spTgt spid="26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66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89" fill="hold"/>
                                        <p:tgtEl>
                                          <p:spTgt spid="266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62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62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71" fill="hold"/>
                                        <p:tgtEl>
                                          <p:spTgt spid="266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1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2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3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Respiration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305800" cy="4114800"/>
          </a:xfrm>
        </p:spPr>
        <p:txBody>
          <a:bodyPr/>
          <a:lstStyle/>
          <a:p>
            <a:r>
              <a:rPr lang="en-US" b="1"/>
              <a:t>Sugar is broken down into Carbon Dioxide (CO</a:t>
            </a:r>
            <a:r>
              <a:rPr lang="en-US" b="1" baseline="-25000"/>
              <a:t>2</a:t>
            </a:r>
            <a:r>
              <a:rPr lang="en-US" b="1"/>
              <a:t>) and Water (H</a:t>
            </a:r>
            <a:r>
              <a:rPr lang="en-US" b="1" baseline="-25000"/>
              <a:t>2</a:t>
            </a:r>
            <a:r>
              <a:rPr lang="en-US" b="1"/>
              <a:t>O)</a:t>
            </a:r>
          </a:p>
          <a:p>
            <a:r>
              <a:rPr lang="en-US" b="1"/>
              <a:t>The Chemical Formula looks like this:</a:t>
            </a:r>
            <a:endParaRPr lang="en-US" sz="3600" b="1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3886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4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4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4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6 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4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4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sz="4000" baseline="-250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sz="4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4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4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O + ENERGY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5029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 Narrow" pitchFamily="34" charset="0"/>
              </a:rPr>
              <a:t>       Sugar</a:t>
            </a:r>
            <a:r>
              <a:rPr lang="en-US" sz="3200" baseline="-25000">
                <a:latin typeface="Arial Narrow" pitchFamily="34" charset="0"/>
              </a:rPr>
              <a:t> </a:t>
            </a:r>
            <a:r>
              <a:rPr lang="en-US" sz="3200">
                <a:latin typeface="Arial Narrow" pitchFamily="34" charset="0"/>
              </a:rPr>
              <a:t>+</a:t>
            </a:r>
            <a:r>
              <a:rPr lang="en-US" sz="3200" baseline="-25000">
                <a:latin typeface="Arial Narrow" pitchFamily="34" charset="0"/>
              </a:rPr>
              <a:t>  </a:t>
            </a:r>
            <a:r>
              <a:rPr lang="en-US" sz="3200">
                <a:latin typeface="Arial Narrow" pitchFamily="34" charset="0"/>
              </a:rPr>
              <a:t>Oxygen</a:t>
            </a:r>
            <a:r>
              <a:rPr lang="en-US" sz="3200" baseline="-25000">
                <a:latin typeface="Arial Narrow" pitchFamily="34" charset="0"/>
              </a:rPr>
              <a:t> </a:t>
            </a:r>
            <a:r>
              <a:rPr lang="en-US" sz="320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3200" baseline="-2500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3200">
                <a:latin typeface="Arial Narrow" pitchFamily="34" charset="0"/>
              </a:rPr>
              <a:t>Carbon Dioxide + water +  ENERGY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990600" y="4648200"/>
            <a:ext cx="2286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2667000" y="4648200"/>
            <a:ext cx="762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 flipV="1">
            <a:off x="4114800" y="4572000"/>
            <a:ext cx="2286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 flipV="1">
            <a:off x="5867400" y="4572000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 flipV="1">
            <a:off x="7924800" y="4572000"/>
            <a:ext cx="2286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0" y="58674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Or in English…….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7" grpId="0"/>
      <p:bldP spid="28677" grpId="1"/>
      <p:bldP spid="28678" grpId="0"/>
      <p:bldP spid="286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this energy for?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305800" cy="4114800"/>
          </a:xfrm>
        </p:spPr>
        <p:txBody>
          <a:bodyPr/>
          <a:lstStyle/>
          <a:p>
            <a:r>
              <a:rPr lang="en-US" b="1"/>
              <a:t>To build new cell parts</a:t>
            </a:r>
          </a:p>
          <a:p>
            <a:r>
              <a:rPr lang="en-US" b="1"/>
              <a:t>To repair cell parts</a:t>
            </a:r>
          </a:p>
          <a:p>
            <a:r>
              <a:rPr lang="en-US" b="1"/>
              <a:t>To reproduce cells</a:t>
            </a:r>
            <a:endParaRPr lang="en-US" sz="3600" b="1"/>
          </a:p>
        </p:txBody>
      </p:sp>
      <p:pic>
        <p:nvPicPr>
          <p:cNvPr id="30733" name="Picture 13" descr="MMj0356782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1028700" cy="942975"/>
          </a:xfrm>
          <a:prstGeom prst="rect">
            <a:avLst/>
          </a:prstGeom>
          <a:noFill/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371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3962400"/>
            <a:ext cx="35052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3733800"/>
            <a:ext cx="28575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does it happen?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5410200" cy="4114800"/>
          </a:xfrm>
        </p:spPr>
        <p:txBody>
          <a:bodyPr/>
          <a:lstStyle/>
          <a:p>
            <a:r>
              <a:rPr lang="en-US" b="1"/>
              <a:t>Cellular Respiration occurs in the mitochondria!!!</a:t>
            </a:r>
            <a:endParaRPr lang="en-US" sz="3600" b="1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600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733800"/>
            <a:ext cx="2857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5025" y="3752850"/>
            <a:ext cx="32289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505200"/>
            <a:ext cx="23272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510_33758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244435"/>
            <a:ext cx="7854593" cy="592776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teach.beaverton.k12.or.us/~karen_nelson/F00019DC1/S0EBC7DAD-0EBC7DAD.5/1510_40029_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328" y="1905001"/>
            <a:ext cx="8641917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28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Why is Osmosis (the movement of water) so important to the cell?</a:t>
            </a:r>
            <a:endParaRPr lang="en-US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  <a:noFill/>
        </p:spPr>
        <p:txBody>
          <a:bodyPr/>
          <a:lstStyle/>
          <a:p>
            <a:r>
              <a:rPr lang="en-US"/>
              <a:t>Cell Process Animations</a:t>
            </a:r>
            <a:br>
              <a:rPr lang="en-US"/>
            </a:br>
            <a:r>
              <a:rPr lang="en-US"/>
              <a:t>Osmosis &amp; Diffusion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81200"/>
            <a:ext cx="8001000" cy="3733800"/>
          </a:xfrm>
        </p:spPr>
        <p:txBody>
          <a:bodyPr/>
          <a:lstStyle/>
          <a:p>
            <a:r>
              <a:rPr lang="en-US">
                <a:hlinkClick r:id="rId4" tooltip="blocked::http://zoology.okstate.edu/zoo_lrc/biol1114/tutorials/Flash/Osmosis_Animation.htm"/>
              </a:rPr>
              <a:t>Diffusion - Osmosis Together</a:t>
            </a:r>
            <a:endParaRPr lang="en-US"/>
          </a:p>
          <a:p>
            <a:r>
              <a:rPr lang="en-US"/>
              <a:t> </a:t>
            </a:r>
            <a:endParaRPr lang="en-US">
              <a:hlinkClick r:id="rId5" tooltip="blocked::http://www.northland.cc.mn.us/biology/Biology1111/animations/transport1.html"/>
            </a:endParaRPr>
          </a:p>
          <a:p>
            <a:r>
              <a:rPr lang="en-US">
                <a:hlinkClick r:id="rId5" tooltip="blocked::http://www.northland.cc.mn.us/biology/Biology1111/animations/transport1.html"/>
              </a:rPr>
              <a:t>Click on Passive then next them simple...K?</a:t>
            </a:r>
            <a:endParaRPr lang="en-US"/>
          </a:p>
          <a:p>
            <a:r>
              <a:rPr lang="en-US"/>
              <a:t> </a:t>
            </a:r>
            <a:endParaRPr lang="en-US">
              <a:hlinkClick r:id="rId6" tooltip="blocked::http://highered.mcgraw-hill.com/sites/0072495855/student_view0/chapter2/animation__how_diffusion_works.html"/>
            </a:endParaRPr>
          </a:p>
          <a:p>
            <a:r>
              <a:rPr lang="en-US">
                <a:hlinkClick r:id="rId6" tooltip="blocked::http://highered.mcgraw-hill.com/sites/0072495855/student_view0/chapter2/animation__how_diffusion_works.html"/>
              </a:rPr>
              <a:t>The Lump Dissolves</a:t>
            </a:r>
            <a:r>
              <a:rPr lang="en-US"/>
              <a:t> (on its own…..)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Cell Process Animations</a:t>
            </a:r>
            <a:br>
              <a:rPr lang="en-US" sz="4000"/>
            </a:br>
            <a:r>
              <a:rPr lang="en-US" sz="4000"/>
              <a:t>Osmosis &amp; Diffusion – continued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286000"/>
            <a:ext cx="7620000" cy="5105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/>
              <a:t> </a:t>
            </a:r>
            <a:r>
              <a:rPr lang="en-US" sz="3600" b="1" dirty="0">
                <a:hlinkClick r:id="rId4"/>
              </a:rPr>
              <a:t>Diffusion</a:t>
            </a:r>
            <a:endParaRPr lang="en-US" sz="3600" b="1" dirty="0">
              <a:hlinkClick r:id="rId5" tooltip="blocked::http://www.biosci.ohiou.edu/introbioslab/Bios170/diffusion/Diffusion.html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/>
              <a:t> </a:t>
            </a:r>
            <a:endParaRPr lang="en-US" sz="3600" b="1" dirty="0">
              <a:hlinkClick r:id="rId6" tooltip="blocked::http://www.indiana.edu/~phys215/lecture/lecnotes/lecgraphics/diffusion.gif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>
                <a:hlinkClick r:id="rId6" tooltip="blocked::http://www.indiana.edu/~phys215/lecture/lecnotes/lecgraphics/diffusion.gif"/>
              </a:rPr>
              <a:t>Slow Motion Diffusion</a:t>
            </a:r>
            <a:endParaRPr lang="en-US" sz="3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600" b="1" dirty="0" smtClean="0">
              <a:hlinkClick r:id="rId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 smtClean="0">
                <a:hlinkClick r:id="rId7"/>
              </a:rPr>
              <a:t>Virtual </a:t>
            </a:r>
            <a:r>
              <a:rPr lang="en-US" sz="3600" b="1" dirty="0">
                <a:hlinkClick r:id="rId7"/>
              </a:rPr>
              <a:t>Lab from Glencoe....!!!!!! </a:t>
            </a:r>
            <a:endParaRPr lang="en-US" sz="36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teach.beaverton.k12.or.us/~karen_nelson/F00019DC1/S0EBC7DAD-0EBC7DAD.14/1510_41634_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"/>
            <a:ext cx="7403383" cy="53260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5029200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Animation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4876800"/>
            <a:ext cx="1905000" cy="609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510_41810_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253" y="211098"/>
            <a:ext cx="8611976" cy="596110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1510_41849_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7911114" cy="55748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762000" y="3733800"/>
            <a:ext cx="20574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Shimmer">
  <a:themeElements>
    <a:clrScheme name="Shimmer 4">
      <a:dk1>
        <a:srgbClr val="55863C"/>
      </a:dk1>
      <a:lt1>
        <a:srgbClr val="FFFFFF"/>
      </a:lt1>
      <a:dk2>
        <a:srgbClr val="375F2F"/>
      </a:dk2>
      <a:lt2>
        <a:srgbClr val="D1EFB3"/>
      </a:lt2>
      <a:accent1>
        <a:srgbClr val="00CC66"/>
      </a:accent1>
      <a:accent2>
        <a:srgbClr val="8EAC66"/>
      </a:accent2>
      <a:accent3>
        <a:srgbClr val="AEB6AD"/>
      </a:accent3>
      <a:accent4>
        <a:srgbClr val="DADADA"/>
      </a:accent4>
      <a:accent5>
        <a:srgbClr val="AAE2B8"/>
      </a:accent5>
      <a:accent6>
        <a:srgbClr val="809B5C"/>
      </a:accent6>
      <a:hlink>
        <a:srgbClr val="B4EF7F"/>
      </a:hlink>
      <a:folHlink>
        <a:srgbClr val="F8F6AC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715</TotalTime>
  <Words>385</Words>
  <Application>Microsoft Office PowerPoint</Application>
  <PresentationFormat>On-screen Show (4:3)</PresentationFormat>
  <Paragraphs>65</Paragraphs>
  <Slides>26</Slides>
  <Notes>13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Shimmer</vt:lpstr>
      <vt:lpstr>Cell Processes</vt:lpstr>
      <vt:lpstr>Passive Transport</vt:lpstr>
      <vt:lpstr>Slide 3</vt:lpstr>
      <vt:lpstr>Slide 4</vt:lpstr>
      <vt:lpstr>Cell Process Animations Osmosis &amp; Diffusion</vt:lpstr>
      <vt:lpstr>Cell Process Animations Osmosis &amp; Diffusion – continued</vt:lpstr>
      <vt:lpstr>Slide 7</vt:lpstr>
      <vt:lpstr>Slide 8</vt:lpstr>
      <vt:lpstr>Slide 9</vt:lpstr>
      <vt:lpstr>Slide 10</vt:lpstr>
      <vt:lpstr>Endocytosis &amp; Exocytosis</vt:lpstr>
      <vt:lpstr>Slide 12</vt:lpstr>
      <vt:lpstr>Slide 13</vt:lpstr>
      <vt:lpstr>Slide 14</vt:lpstr>
      <vt:lpstr>Slide 15</vt:lpstr>
      <vt:lpstr>PLASYMOLOSIS</vt:lpstr>
      <vt:lpstr>Photosynthesis</vt:lpstr>
      <vt:lpstr>Why is this important to us?</vt:lpstr>
      <vt:lpstr>Slide 19</vt:lpstr>
      <vt:lpstr>What is all this “food” (better known as glucose) used for?</vt:lpstr>
      <vt:lpstr>What happens during photosynthesis?</vt:lpstr>
      <vt:lpstr>Slide 22</vt:lpstr>
      <vt:lpstr>Cellular Respiration</vt:lpstr>
      <vt:lpstr>Cellular Respiration</vt:lpstr>
      <vt:lpstr>What’s this energy for?</vt:lpstr>
      <vt:lpstr>Where does it happen?</vt:lpstr>
    </vt:vector>
  </TitlesOfParts>
  <Company>Horry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Processes</dc:title>
  <dc:creator>Technology</dc:creator>
  <cp:lastModifiedBy>william.brandt</cp:lastModifiedBy>
  <cp:revision>32</cp:revision>
  <dcterms:created xsi:type="dcterms:W3CDTF">2008-01-24T17:47:25Z</dcterms:created>
  <dcterms:modified xsi:type="dcterms:W3CDTF">2012-05-23T18:46:38Z</dcterms:modified>
</cp:coreProperties>
</file>